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6" r:id="rId5"/>
    <p:sldId id="281" r:id="rId6"/>
    <p:sldId id="259" r:id="rId7"/>
    <p:sldId id="267" r:id="rId8"/>
    <p:sldId id="260" r:id="rId9"/>
    <p:sldId id="268" r:id="rId10"/>
    <p:sldId id="282" r:id="rId11"/>
    <p:sldId id="261" r:id="rId12"/>
    <p:sldId id="279" r:id="rId13"/>
    <p:sldId id="262" r:id="rId14"/>
    <p:sldId id="271" r:id="rId15"/>
    <p:sldId id="274" r:id="rId16"/>
    <p:sldId id="270" r:id="rId17"/>
    <p:sldId id="272" r:id="rId18"/>
    <p:sldId id="263" r:id="rId19"/>
    <p:sldId id="275" r:id="rId20"/>
    <p:sldId id="277" r:id="rId21"/>
    <p:sldId id="276" r:id="rId22"/>
    <p:sldId id="278" r:id="rId23"/>
    <p:sldId id="280" r:id="rId24"/>
    <p:sldId id="269" r:id="rId25"/>
    <p:sldId id="265"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49" autoAdjust="0"/>
    <p:restoredTop sz="94660"/>
  </p:normalViewPr>
  <p:slideViewPr>
    <p:cSldViewPr>
      <p:cViewPr varScale="1">
        <p:scale>
          <a:sx n="91" d="100"/>
          <a:sy n="91" d="100"/>
        </p:scale>
        <p:origin x="-804" y="-11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2C10A3F1-7360-4C69-B51F-CB1C84EA8D42}" type="datetimeFigureOut">
              <a:rPr lang="en-US" smtClean="0"/>
              <a:pPr/>
              <a:t>11/12/2009</a:t>
            </a:fld>
            <a:endParaRPr lang="en-US" dirty="0"/>
          </a:p>
        </p:txBody>
      </p:sp>
      <p:sp>
        <p:nvSpPr>
          <p:cNvPr id="17" name="Footer Placeholder 16"/>
          <p:cNvSpPr>
            <a:spLocks noGrp="1"/>
          </p:cNvSpPr>
          <p:nvPr>
            <p:ph type="ftr" sz="quarter" idx="11"/>
          </p:nvPr>
        </p:nvSpPr>
        <p:spPr/>
        <p:txBody>
          <a:bodyPr/>
          <a:lstStyle/>
          <a:p>
            <a:endParaRPr lang="en-US" dirty="0"/>
          </a:p>
        </p:txBody>
      </p:sp>
      <p:sp>
        <p:nvSpPr>
          <p:cNvPr id="29" name="Slide Number Placeholder 28"/>
          <p:cNvSpPr>
            <a:spLocks noGrp="1"/>
          </p:cNvSpPr>
          <p:nvPr>
            <p:ph type="sldNum" sz="quarter" idx="12"/>
          </p:nvPr>
        </p:nvSpPr>
        <p:spPr/>
        <p:txBody>
          <a:bodyPr/>
          <a:lstStyle/>
          <a:p>
            <a:fld id="{141A23C5-5AE9-49B8-B8C7-E650BE0C530F}" type="slidenum">
              <a:rPr lang="en-US" smtClean="0"/>
              <a:pPr/>
              <a:t>‹#›</a:t>
            </a:fld>
            <a:endParaRPr lang="en-US" dirty="0"/>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C10A3F1-7360-4C69-B51F-CB1C84EA8D42}" type="datetimeFigureOut">
              <a:rPr lang="en-US" smtClean="0"/>
              <a:pPr/>
              <a:t>11/12/2009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41A23C5-5AE9-49B8-B8C7-E650BE0C530F}"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C10A3F1-7360-4C69-B51F-CB1C84EA8D42}" type="datetimeFigureOut">
              <a:rPr lang="en-US" smtClean="0"/>
              <a:pPr/>
              <a:t>11/12/2009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7924800" y="6416675"/>
            <a:ext cx="762000" cy="365125"/>
          </a:xfrm>
        </p:spPr>
        <p:txBody>
          <a:bodyPr/>
          <a:lstStyle/>
          <a:p>
            <a:fld id="{141A23C5-5AE9-49B8-B8C7-E650BE0C530F}"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C10A3F1-7360-4C69-B51F-CB1C84EA8D42}" type="datetimeFigureOut">
              <a:rPr lang="en-US" smtClean="0"/>
              <a:pPr/>
              <a:t>11/12/2009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41A23C5-5AE9-49B8-B8C7-E650BE0C530F}"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C10A3F1-7360-4C69-B51F-CB1C84EA8D42}" type="datetimeFigureOut">
              <a:rPr lang="en-US" smtClean="0"/>
              <a:pPr/>
              <a:t>11/12/2009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41A23C5-5AE9-49B8-B8C7-E650BE0C530F}"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C10A3F1-7360-4C69-B51F-CB1C84EA8D42}" type="datetimeFigureOut">
              <a:rPr lang="en-US" smtClean="0"/>
              <a:pPr/>
              <a:t>11/12/2009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41A23C5-5AE9-49B8-B8C7-E650BE0C530F}"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10A3F1-7360-4C69-B51F-CB1C84EA8D42}" type="datetimeFigureOut">
              <a:rPr lang="en-US" smtClean="0"/>
              <a:pPr/>
              <a:t>11/12/2009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41A23C5-5AE9-49B8-B8C7-E650BE0C530F}"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C10A3F1-7360-4C69-B51F-CB1C84EA8D42}" type="datetimeFigureOut">
              <a:rPr lang="en-US" smtClean="0"/>
              <a:pPr/>
              <a:t>11/12/2009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41A23C5-5AE9-49B8-B8C7-E650BE0C530F}"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C10A3F1-7360-4C69-B51F-CB1C84EA8D42}" type="datetimeFigureOut">
              <a:rPr lang="en-US" smtClean="0"/>
              <a:pPr/>
              <a:t>11/12/2009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41A23C5-5AE9-49B8-B8C7-E650BE0C530F}"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C10A3F1-7360-4C69-B51F-CB1C84EA8D42}" type="datetimeFigureOut">
              <a:rPr lang="en-US" smtClean="0"/>
              <a:pPr/>
              <a:t>11/12/2009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41A23C5-5AE9-49B8-B8C7-E650BE0C530F}"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C10A3F1-7360-4C69-B51F-CB1C84EA8D42}" type="datetimeFigureOut">
              <a:rPr lang="en-US" smtClean="0"/>
              <a:pPr/>
              <a:t>11/12/2009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41A23C5-5AE9-49B8-B8C7-E650BE0C530F}"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2C10A3F1-7360-4C69-B51F-CB1C84EA8D42}" type="datetimeFigureOut">
              <a:rPr lang="en-US" smtClean="0"/>
              <a:pPr/>
              <a:t>11/12/2009</a:t>
            </a:fld>
            <a:endParaRPr lang="en-US" dirty="0"/>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dirty="0"/>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141A23C5-5AE9-49B8-B8C7-E650BE0C530F}"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leg.state.fl.us/Statutes/index.cfm?App_mode=Display_Statute&amp;Search_String=&amp;URL=Ch0633/Sec161.HTM" TargetMode="External"/><Relationship Id="rId2" Type="http://schemas.openxmlformats.org/officeDocument/2006/relationships/hyperlink" Target="http://www.leg.state.fl.us/Statutes/index.cfm?App_mode=Display_Statute&amp;Search_String=&amp;URL=Ch0633/Sec121.HT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images.google.com/imgres?imgurl=http://www.mid.state.ms.us/images/fire_code_enforcement2.jpg&amp;imgrefurl=http://www.mid.state.ms.us/state_fire_marshal/fire_code_enforcement.aspx&amp;usg=__OheRTYlcz08veD8y063SBOD-D6Y=&amp;h=217&amp;w=257&amp;sz=21&amp;hl=en&amp;start=8&amp;tbnid=UjbDZT3TkGM94M:&amp;tbnh=95&amp;tbnw=112&amp;prev=/images?q=fire+code&amp;gbv=2&amp;hl=en&amp;safe=off&amp;sa=G"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Fire Code Issues Facing Fire Chiefs</a:t>
            </a:r>
            <a:endParaRPr lang="en-US" dirty="0"/>
          </a:p>
        </p:txBody>
      </p:sp>
      <p:sp>
        <p:nvSpPr>
          <p:cNvPr id="3" name="Subtitle 2"/>
          <p:cNvSpPr>
            <a:spLocks noGrp="1"/>
          </p:cNvSpPr>
          <p:nvPr>
            <p:ph type="subTitle" idx="1"/>
          </p:nvPr>
        </p:nvSpPr>
        <p:spPr/>
        <p:txBody>
          <a:bodyPr>
            <a:normAutofit fontScale="62500" lnSpcReduction="20000"/>
          </a:bodyPr>
          <a:lstStyle/>
          <a:p>
            <a:r>
              <a:rPr lang="en-US" dirty="0" smtClean="0"/>
              <a:t>Anthony Apfelbeck</a:t>
            </a:r>
          </a:p>
          <a:p>
            <a:r>
              <a:rPr lang="en-US" dirty="0" smtClean="0"/>
              <a:t>Fire Marshal/Building Official</a:t>
            </a:r>
          </a:p>
          <a:p>
            <a:r>
              <a:rPr lang="en-US" dirty="0" smtClean="0"/>
              <a:t>City of Altamonte </a:t>
            </a:r>
            <a:r>
              <a:rPr lang="en-US" dirty="0" smtClean="0"/>
              <a:t>Springs</a:t>
            </a:r>
          </a:p>
          <a:p>
            <a:endParaRPr lang="en-US" dirty="0" smtClean="0"/>
          </a:p>
          <a:p>
            <a:r>
              <a:rPr lang="en-US" dirty="0" smtClean="0"/>
              <a:t>Central Florida Fire Chiefs</a:t>
            </a:r>
          </a:p>
          <a:p>
            <a:r>
              <a:rPr lang="en-US" dirty="0" smtClean="0"/>
              <a:t>November 12, 2009</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a:t>
            </a:r>
            <a:endParaRPr lang="en-US" dirty="0"/>
          </a:p>
        </p:txBody>
      </p:sp>
      <p:sp>
        <p:nvSpPr>
          <p:cNvPr id="3" name="Content Placeholder 2"/>
          <p:cNvSpPr>
            <a:spLocks noGrp="1"/>
          </p:cNvSpPr>
          <p:nvPr>
            <p:ph idx="1"/>
          </p:nvPr>
        </p:nvSpPr>
        <p:spPr/>
        <p:txBody>
          <a:bodyPr/>
          <a:lstStyle/>
          <a:p>
            <a:r>
              <a:rPr lang="en-US" dirty="0" smtClean="0"/>
              <a:t>Statutory Authority and Responsibility</a:t>
            </a:r>
          </a:p>
          <a:p>
            <a:r>
              <a:rPr lang="en-US" dirty="0" smtClean="0"/>
              <a:t>Local Fire Code Amendments</a:t>
            </a:r>
          </a:p>
          <a:p>
            <a:r>
              <a:rPr lang="en-US" dirty="0" smtClean="0"/>
              <a:t>Venue Shift in Code Development</a:t>
            </a:r>
          </a:p>
          <a:p>
            <a:r>
              <a:rPr lang="en-US" dirty="0" smtClean="0"/>
              <a:t>Manual Fire Alarm System Retrofit</a:t>
            </a:r>
          </a:p>
          <a:p>
            <a:r>
              <a:rPr lang="en-US" dirty="0" smtClean="0"/>
              <a:t>Truss Marking</a:t>
            </a:r>
          </a:p>
          <a:p>
            <a:r>
              <a:rPr lang="en-US" dirty="0" smtClean="0"/>
              <a:t>One-and Two-Family Dwelling Fire Sprinklers</a:t>
            </a:r>
          </a:p>
          <a:p>
            <a:r>
              <a:rPr lang="en-US" dirty="0" smtClean="0"/>
              <a:t>Customer Service</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Statutory Authority and Responsibility</a:t>
            </a:r>
            <a:endParaRPr lang="en-US" dirty="0"/>
          </a:p>
        </p:txBody>
      </p:sp>
      <p:sp>
        <p:nvSpPr>
          <p:cNvPr id="3" name="Content Placeholder 2"/>
          <p:cNvSpPr>
            <a:spLocks noGrp="1"/>
          </p:cNvSpPr>
          <p:nvPr>
            <p:ph idx="1"/>
          </p:nvPr>
        </p:nvSpPr>
        <p:spPr/>
        <p:txBody>
          <a:bodyPr/>
          <a:lstStyle/>
          <a:p>
            <a:r>
              <a:rPr lang="en-US" b="1" dirty="0" smtClean="0"/>
              <a:t>633.121  Persons authorized to enforce laws and rules of State Fire Marshal.</a:t>
            </a:r>
            <a:r>
              <a:rPr lang="en-US" dirty="0" smtClean="0"/>
              <a:t>--The </a:t>
            </a:r>
            <a:r>
              <a:rPr lang="en-US" u="sng" dirty="0" smtClean="0"/>
              <a:t>chiefs</a:t>
            </a:r>
            <a:r>
              <a:rPr lang="en-US" dirty="0" smtClean="0"/>
              <a:t> of county, municipal, and special-district fire departments; </a:t>
            </a:r>
            <a:r>
              <a:rPr lang="en-US" u="sng" dirty="0" smtClean="0"/>
              <a:t>other fire department personnel</a:t>
            </a:r>
            <a:r>
              <a:rPr lang="en-US" dirty="0" smtClean="0"/>
              <a:t> </a:t>
            </a:r>
            <a:r>
              <a:rPr lang="en-US" u="sng" dirty="0" smtClean="0"/>
              <a:t>designated by their respective chiefs</a:t>
            </a:r>
            <a:r>
              <a:rPr lang="en-US" dirty="0" smtClean="0"/>
              <a:t>; and personnel designated by local governments having no organized fire departments are authorized to enforce this law and all rules prescribed by the State Fire Marshal within their respective jurisdictions. </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Statutory Authority and Responsibility</a:t>
            </a:r>
            <a:endParaRPr lang="en-US" dirty="0"/>
          </a:p>
        </p:txBody>
      </p:sp>
      <p:sp>
        <p:nvSpPr>
          <p:cNvPr id="3" name="Content Placeholder 2"/>
          <p:cNvSpPr>
            <a:spLocks noGrp="1"/>
          </p:cNvSpPr>
          <p:nvPr>
            <p:ph idx="1"/>
          </p:nvPr>
        </p:nvSpPr>
        <p:spPr>
          <a:xfrm>
            <a:off x="457200" y="1600200"/>
            <a:ext cx="8229600" cy="5105400"/>
          </a:xfrm>
        </p:spPr>
        <p:txBody>
          <a:bodyPr>
            <a:normAutofit/>
          </a:bodyPr>
          <a:lstStyle/>
          <a:p>
            <a:r>
              <a:rPr lang="en-US" dirty="0" smtClean="0"/>
              <a:t>SFMO DEC Statement Casselberry 39751-01</a:t>
            </a:r>
          </a:p>
          <a:p>
            <a:pPr lvl="1"/>
            <a:r>
              <a:rPr lang="en-US" dirty="0" smtClean="0"/>
              <a:t>The local fire official must not be subject to, or under the control of, the local building official in matters involving firesafety inspections;</a:t>
            </a:r>
          </a:p>
          <a:p>
            <a:pPr lvl="1"/>
            <a:r>
              <a:rPr lang="en-US" dirty="0" smtClean="0"/>
              <a:t>The local building official is not permitted to overrule the local fire official in matters involving firesafety inspections (</a:t>
            </a:r>
            <a:r>
              <a:rPr lang="en-US" u="sng" dirty="0" smtClean="0"/>
              <a:t>Nothing in this Declaratory Statement is intended to mean that the local fire official may not be subject to the local building official for strictly administrative or time-management purposes. . .</a:t>
            </a:r>
            <a:r>
              <a:rPr lang="en-US" dirty="0" smtClean="0"/>
              <a:t>)</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Statutory Authority and Responsibility</a:t>
            </a:r>
            <a:endParaRPr lang="en-US" dirty="0"/>
          </a:p>
        </p:txBody>
      </p:sp>
      <p:sp>
        <p:nvSpPr>
          <p:cNvPr id="3" name="Content Placeholder 2"/>
          <p:cNvSpPr>
            <a:spLocks noGrp="1"/>
          </p:cNvSpPr>
          <p:nvPr>
            <p:ph idx="1"/>
          </p:nvPr>
        </p:nvSpPr>
        <p:spPr/>
        <p:txBody>
          <a:bodyPr/>
          <a:lstStyle/>
          <a:p>
            <a:r>
              <a:rPr lang="en-US" dirty="0" smtClean="0"/>
              <a:t>Why is this important?</a:t>
            </a:r>
          </a:p>
          <a:p>
            <a:pPr lvl="1"/>
            <a:r>
              <a:rPr lang="en-US" dirty="0" smtClean="0"/>
              <a:t>Increased emphasis on merging fire prevention and building departments</a:t>
            </a:r>
          </a:p>
          <a:p>
            <a:pPr lvl="1"/>
            <a:r>
              <a:rPr lang="en-US" dirty="0" smtClean="0"/>
              <a:t>The fire inspector license is relatively easy to obtain</a:t>
            </a:r>
          </a:p>
          <a:p>
            <a:pPr lvl="1"/>
            <a:r>
              <a:rPr lang="en-US" dirty="0" smtClean="0"/>
              <a:t>The building official license is impossible to obtain for most fire prevention staff</a:t>
            </a:r>
          </a:p>
          <a:p>
            <a:r>
              <a:rPr lang="en-US" dirty="0" smtClean="0"/>
              <a:t>Therefore, placing fire under building is usually the solution that results in greatest economies</a:t>
            </a:r>
          </a:p>
          <a:p>
            <a:r>
              <a:rPr lang="en-US" dirty="0" smtClean="0"/>
              <a:t>Be prepared to respond to this option</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Local Fire Code Amendments</a:t>
            </a:r>
            <a:endParaRPr lang="en-US" dirty="0"/>
          </a:p>
        </p:txBody>
      </p:sp>
      <p:sp>
        <p:nvSpPr>
          <p:cNvPr id="3" name="Content Placeholder 2"/>
          <p:cNvSpPr>
            <a:spLocks noGrp="1"/>
          </p:cNvSpPr>
          <p:nvPr>
            <p:ph idx="1"/>
          </p:nvPr>
        </p:nvSpPr>
        <p:spPr/>
        <p:txBody>
          <a:bodyPr/>
          <a:lstStyle/>
          <a:p>
            <a:r>
              <a:rPr lang="en-US" dirty="0" smtClean="0"/>
              <a:t>547 Adopting Agencies in Florida </a:t>
            </a:r>
          </a:p>
          <a:p>
            <a:pPr lvl="1"/>
            <a:r>
              <a:rPr lang="en-US" dirty="0" smtClean="0"/>
              <a:t>67 Counties</a:t>
            </a:r>
          </a:p>
          <a:p>
            <a:pPr lvl="1"/>
            <a:r>
              <a:rPr lang="en-US" dirty="0" smtClean="0"/>
              <a:t>69 Special Fire Control Districts</a:t>
            </a:r>
          </a:p>
          <a:p>
            <a:pPr lvl="1"/>
            <a:r>
              <a:rPr lang="en-US" dirty="0" smtClean="0"/>
              <a:t>411 Cities</a:t>
            </a:r>
          </a:p>
          <a:p>
            <a:r>
              <a:rPr lang="en-US" dirty="0" smtClean="0"/>
              <a:t>Only 42 </a:t>
            </a:r>
            <a:r>
              <a:rPr lang="en-US" u="sng" dirty="0" smtClean="0"/>
              <a:t>Legal</a:t>
            </a:r>
            <a:r>
              <a:rPr lang="en-US" dirty="0" smtClean="0"/>
              <a:t> Fire Code Amendments</a:t>
            </a:r>
          </a:p>
          <a:p>
            <a:pPr lvl="1"/>
            <a:r>
              <a:rPr lang="en-US" dirty="0" smtClean="0"/>
              <a:t>6 Counties &lt;9%</a:t>
            </a:r>
          </a:p>
          <a:p>
            <a:pPr lvl="1"/>
            <a:r>
              <a:rPr lang="en-US" dirty="0" smtClean="0"/>
              <a:t>6 Special Districts &lt;9%</a:t>
            </a:r>
          </a:p>
          <a:p>
            <a:pPr lvl="1"/>
            <a:r>
              <a:rPr lang="en-US" dirty="0" smtClean="0"/>
              <a:t>30 Cities &lt;8%</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Local Fire Code Amendments</a:t>
            </a:r>
            <a:endParaRPr lang="en-US" dirty="0"/>
          </a:p>
        </p:txBody>
      </p:sp>
      <p:sp>
        <p:nvSpPr>
          <p:cNvPr id="3" name="Content Placeholder 2"/>
          <p:cNvSpPr>
            <a:spLocks noGrp="1"/>
          </p:cNvSpPr>
          <p:nvPr>
            <p:ph idx="1"/>
          </p:nvPr>
        </p:nvSpPr>
        <p:spPr/>
        <p:txBody>
          <a:bodyPr/>
          <a:lstStyle/>
          <a:p>
            <a:r>
              <a:rPr lang="en-US" dirty="0" smtClean="0"/>
              <a:t>Guidelines:</a:t>
            </a:r>
          </a:p>
          <a:p>
            <a:pPr lvl="1"/>
            <a:r>
              <a:rPr lang="en-US" dirty="0" smtClean="0"/>
              <a:t>1. If your technical amendment to the Florida Fire Prevention Code is </a:t>
            </a:r>
            <a:r>
              <a:rPr lang="en-US" u="sng" dirty="0" smtClean="0"/>
              <a:t>not</a:t>
            </a:r>
            <a:r>
              <a:rPr lang="en-US" dirty="0" smtClean="0"/>
              <a:t> listed on the SFMO web site, it is </a:t>
            </a:r>
            <a:r>
              <a:rPr lang="en-US" u="sng" dirty="0" smtClean="0"/>
              <a:t>not</a:t>
            </a:r>
            <a:r>
              <a:rPr lang="en-US" dirty="0" smtClean="0"/>
              <a:t> a legal fire code amendment.</a:t>
            </a:r>
          </a:p>
          <a:p>
            <a:pPr lvl="1"/>
            <a:r>
              <a:rPr lang="en-US" dirty="0" smtClean="0"/>
              <a:t>2. Just because your local amendment is posted, it does not mean it is legal.</a:t>
            </a:r>
          </a:p>
          <a:p>
            <a:pPr lvl="1"/>
            <a:r>
              <a:rPr lang="en-US" dirty="0" smtClean="0"/>
              <a:t>3. Most local amendments sunset every three years with the new code.</a:t>
            </a:r>
          </a:p>
          <a:p>
            <a:pPr lvl="1"/>
            <a:r>
              <a:rPr lang="en-US" dirty="0" smtClean="0"/>
              <a:t>4. Adoption of a local amendment has numerous qualifiers listed in 633.0215 , .022 and .025.</a:t>
            </a:r>
          </a:p>
          <a:p>
            <a:pPr lvl="1"/>
            <a:r>
              <a:rPr lang="en-US" dirty="0" smtClean="0"/>
              <a:t>5. Do not rely on your legal counsel!!</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Venue Shift in Code Development</a:t>
            </a:r>
            <a:endParaRPr lang="en-US" dirty="0"/>
          </a:p>
        </p:txBody>
      </p:sp>
      <p:sp>
        <p:nvSpPr>
          <p:cNvPr id="3" name="Content Placeholder 2"/>
          <p:cNvSpPr>
            <a:spLocks noGrp="1"/>
          </p:cNvSpPr>
          <p:nvPr>
            <p:ph idx="1"/>
          </p:nvPr>
        </p:nvSpPr>
        <p:spPr/>
        <p:txBody>
          <a:bodyPr/>
          <a:lstStyle/>
          <a:p>
            <a:r>
              <a:rPr lang="en-US" dirty="0" smtClean="0"/>
              <a:t>The Florida Fire Prevention Code is developed in two areas:</a:t>
            </a:r>
          </a:p>
          <a:p>
            <a:pPr lvl="1"/>
            <a:r>
              <a:rPr lang="en-US" dirty="0" smtClean="0"/>
              <a:t>1. National: As NFPA 1- Fire Code and NFPA 101-Life Safety Code.</a:t>
            </a:r>
          </a:p>
          <a:p>
            <a:pPr lvl="1"/>
            <a:r>
              <a:rPr lang="en-US" dirty="0" smtClean="0"/>
              <a:t>2. State: As amendments to NFPA 1 and 101.</a:t>
            </a:r>
          </a:p>
          <a:p>
            <a:r>
              <a:rPr lang="en-US" dirty="0" smtClean="0"/>
              <a:t>Difficult to amend locally and the SFMO is reluctant to amend on a state basis</a:t>
            </a:r>
          </a:p>
          <a:p>
            <a:r>
              <a:rPr lang="en-US" dirty="0" smtClean="0"/>
              <a:t>Easiest to change the base documents of NFPA-1 and 101 </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Venue Shift in Code Development</a:t>
            </a:r>
            <a:endParaRPr lang="en-US" dirty="0"/>
          </a:p>
        </p:txBody>
      </p:sp>
      <p:sp>
        <p:nvSpPr>
          <p:cNvPr id="3" name="Content Placeholder 2"/>
          <p:cNvSpPr>
            <a:spLocks noGrp="1"/>
          </p:cNvSpPr>
          <p:nvPr>
            <p:ph idx="1"/>
          </p:nvPr>
        </p:nvSpPr>
        <p:spPr/>
        <p:txBody>
          <a:bodyPr/>
          <a:lstStyle/>
          <a:p>
            <a:r>
              <a:rPr lang="en-US" dirty="0" smtClean="0"/>
              <a:t>Example: Liability Issue</a:t>
            </a:r>
          </a:p>
          <a:p>
            <a:pPr lvl="1"/>
            <a:r>
              <a:rPr lang="en-US" dirty="0" smtClean="0"/>
              <a:t>New Text in NFPA 1 Section 1.9.2 2009 Edition of NFPA  </a:t>
            </a:r>
          </a:p>
          <a:p>
            <a:pPr lvl="1"/>
            <a:r>
              <a:rPr lang="en-US" dirty="0" smtClean="0"/>
              <a:t>“The fire department and AHJ, acting in good faith and without malice in the discharge of the organizations’ public duty, shall not thereby be rendered liable for any damage that could accrue to persons or property as a result of any act or by reason of any act or omission in the discharge of such duties.” </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Venue Shift in Code Development</a:t>
            </a:r>
            <a:endParaRPr lang="en-US" dirty="0"/>
          </a:p>
        </p:txBody>
      </p:sp>
      <p:sp>
        <p:nvSpPr>
          <p:cNvPr id="3" name="Content Placeholder 2"/>
          <p:cNvSpPr>
            <a:spLocks noGrp="1"/>
          </p:cNvSpPr>
          <p:nvPr>
            <p:ph idx="1"/>
          </p:nvPr>
        </p:nvSpPr>
        <p:spPr/>
        <p:txBody>
          <a:bodyPr/>
          <a:lstStyle/>
          <a:p>
            <a:r>
              <a:rPr lang="en-US" dirty="0" smtClean="0"/>
              <a:t>Ability to Amend the Code Locally is Very Limited, Therefore:</a:t>
            </a:r>
          </a:p>
          <a:p>
            <a:r>
              <a:rPr lang="en-US" strike="sngStrike" dirty="0" smtClean="0"/>
              <a:t>Request</a:t>
            </a:r>
            <a:r>
              <a:rPr lang="en-US" dirty="0" smtClean="0"/>
              <a:t> Demand that your Fire Marshal get involved on a State and National level:</a:t>
            </a:r>
          </a:p>
          <a:p>
            <a:pPr lvl="1"/>
            <a:r>
              <a:rPr lang="en-US" dirty="0" smtClean="0"/>
              <a:t>Submit Code Change to NFPA or ICC</a:t>
            </a:r>
          </a:p>
          <a:p>
            <a:pPr lvl="1"/>
            <a:r>
              <a:rPr lang="en-US" dirty="0" smtClean="0"/>
              <a:t>Attend or Provide Comments on State Rule Development Hearings</a:t>
            </a:r>
          </a:p>
          <a:p>
            <a:pPr lvl="1"/>
            <a:r>
              <a:rPr lang="en-US" dirty="0" smtClean="0"/>
              <a:t>Participate in Grass Roots Lobbying with your State Senators and Representatives</a:t>
            </a:r>
          </a:p>
          <a:p>
            <a:pPr lvl="1"/>
            <a:endParaRPr lang="en-US"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Manual Fire Alarm Retrofit</a:t>
            </a:r>
            <a:endParaRPr lang="en-US" dirty="0"/>
          </a:p>
        </p:txBody>
      </p:sp>
      <p:sp>
        <p:nvSpPr>
          <p:cNvPr id="3" name="Content Placeholder 2"/>
          <p:cNvSpPr>
            <a:spLocks noGrp="1"/>
          </p:cNvSpPr>
          <p:nvPr>
            <p:ph idx="1"/>
          </p:nvPr>
        </p:nvSpPr>
        <p:spPr/>
        <p:txBody>
          <a:bodyPr/>
          <a:lstStyle/>
          <a:p>
            <a:r>
              <a:rPr lang="en-US" dirty="0" smtClean="0"/>
              <a:t>Fire Code Requires:</a:t>
            </a:r>
          </a:p>
          <a:p>
            <a:pPr lvl="1"/>
            <a:r>
              <a:rPr lang="en-US" dirty="0" smtClean="0"/>
              <a:t>Existing apartment buildings more than 11 dwelling units shall be provided with a manual fire alarm system. </a:t>
            </a:r>
          </a:p>
          <a:p>
            <a:pPr lvl="2"/>
            <a:r>
              <a:rPr lang="en-US" dirty="0" smtClean="0"/>
              <a:t>Includes condominiums</a:t>
            </a:r>
          </a:p>
          <a:p>
            <a:pPr lvl="2"/>
            <a:r>
              <a:rPr lang="en-US" dirty="0" smtClean="0"/>
              <a:t>High dollar issue, most complexes are $200,000+</a:t>
            </a:r>
          </a:p>
          <a:p>
            <a:pPr lvl="2"/>
            <a:r>
              <a:rPr lang="en-US" dirty="0" smtClean="0"/>
              <a:t>Lots of political pressure from condos</a:t>
            </a:r>
          </a:p>
          <a:p>
            <a:pPr lvl="2"/>
            <a:r>
              <a:rPr lang="en-US" dirty="0" smtClean="0"/>
              <a:t>Exemption vetoed last legislative session for two story or less with direct exit to the outside</a:t>
            </a:r>
          </a:p>
          <a:p>
            <a:pPr lvl="2"/>
            <a:r>
              <a:rPr lang="en-US" dirty="0" smtClean="0"/>
              <a:t>Expect to see this issue again this next legislative session</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Truss Marking</a:t>
            </a:r>
            <a:endParaRPr lang="en-US" dirty="0"/>
          </a:p>
        </p:txBody>
      </p:sp>
      <p:pic>
        <p:nvPicPr>
          <p:cNvPr id="35844" name="Picture 4" descr="http://c2.api.ning.com/files/rRxGbTwaBlzEX8DU9o0r4p1HhjGzFYTh4kj*NUh3tWusVVwbQa7fNwC5Nhf0rK-LQgNwJA68kWdySmhvcTnkMXkcdztlPZoe/200013a2.jpg"/>
          <p:cNvPicPr>
            <a:picLocks noChangeAspect="1" noChangeArrowheads="1"/>
          </p:cNvPicPr>
          <p:nvPr/>
        </p:nvPicPr>
        <p:blipFill>
          <a:blip r:embed="rId2" cstate="print"/>
          <a:srcRect/>
          <a:stretch>
            <a:fillRect/>
          </a:stretch>
        </p:blipFill>
        <p:spPr bwMode="auto">
          <a:xfrm>
            <a:off x="2286000" y="1477241"/>
            <a:ext cx="3962400" cy="5380759"/>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Truss Marking</a:t>
            </a:r>
            <a:endParaRPr lang="en-US" dirty="0"/>
          </a:p>
        </p:txBody>
      </p:sp>
      <p:sp>
        <p:nvSpPr>
          <p:cNvPr id="3" name="Content Placeholder 2"/>
          <p:cNvSpPr>
            <a:spLocks noGrp="1"/>
          </p:cNvSpPr>
          <p:nvPr>
            <p:ph idx="1"/>
          </p:nvPr>
        </p:nvSpPr>
        <p:spPr>
          <a:xfrm>
            <a:off x="457200" y="1600200"/>
            <a:ext cx="8229600" cy="5029200"/>
          </a:xfrm>
        </p:spPr>
        <p:txBody>
          <a:bodyPr>
            <a:normAutofit fontScale="62500" lnSpcReduction="20000"/>
          </a:bodyPr>
          <a:lstStyle/>
          <a:p>
            <a:r>
              <a:rPr lang="en-US" sz="2900" b="1" dirty="0" smtClean="0"/>
              <a:t>633.027  Buildings with light-frame truss-type construction; notice requirements; enforcement.</a:t>
            </a:r>
            <a:r>
              <a:rPr lang="en-US" sz="2900" dirty="0" smtClean="0"/>
              <a:t>-- </a:t>
            </a:r>
          </a:p>
          <a:p>
            <a:r>
              <a:rPr lang="en-US" sz="2900" dirty="0" smtClean="0"/>
              <a:t>(1)  </a:t>
            </a:r>
            <a:r>
              <a:rPr lang="en-US" sz="2900" u="sng" dirty="0" smtClean="0"/>
              <a:t>The owner of any commercial or industrial structure, or any multiunit residential structure of three units or more, that uses light-frame truss-type construction shall mark the structure with a sign or symbol approved by the State Fire Marshal in a manner sufficient to warn persons conducting fire control and other emergency operations of the existence of light-frame truss-type construction in the structure.</a:t>
            </a:r>
            <a:r>
              <a:rPr lang="en-US" sz="2900" dirty="0" smtClean="0"/>
              <a:t> </a:t>
            </a:r>
          </a:p>
          <a:p>
            <a:r>
              <a:rPr lang="en-US" sz="2900" dirty="0" smtClean="0"/>
              <a:t>(2)  The State Fire Marshal shall adopt rules necessary to implement the provisions of this section, including, but not limited to: </a:t>
            </a:r>
          </a:p>
          <a:p>
            <a:r>
              <a:rPr lang="en-US" sz="2900" dirty="0" smtClean="0"/>
              <a:t>(a)  The dimensions and color of such sign or symbol. </a:t>
            </a:r>
          </a:p>
          <a:p>
            <a:r>
              <a:rPr lang="en-US" sz="2900" dirty="0" smtClean="0"/>
              <a:t>(b)  The time within which commercial, industrial, and multiunit residential structures that use light-frame truss-type construction shall be marked as required by this section. </a:t>
            </a:r>
          </a:p>
          <a:p>
            <a:r>
              <a:rPr lang="en-US" sz="2900" dirty="0" smtClean="0"/>
              <a:t>(c)  The location on each commercial, industrial, and multiunit residential structure that uses light-frame truss-type construction where such sign or symbol must be posted. </a:t>
            </a:r>
          </a:p>
          <a:p>
            <a:r>
              <a:rPr lang="en-US" sz="2900" dirty="0" smtClean="0"/>
              <a:t>(3)  The State Fire Marshal, and local fire officials in accordance with s. </a:t>
            </a:r>
            <a:r>
              <a:rPr lang="en-US" sz="2900" dirty="0" smtClean="0">
                <a:hlinkClick r:id="rId2" action="ppaction://hlinkfile"/>
              </a:rPr>
              <a:t>633.121</a:t>
            </a:r>
            <a:r>
              <a:rPr lang="en-US" sz="2900" dirty="0" smtClean="0"/>
              <a:t>, shall enforce the provisions of this section. Any owner who fails to comply with the requirements of this section is subject to penalties as provided in s. </a:t>
            </a:r>
            <a:r>
              <a:rPr lang="en-US" sz="2900" dirty="0" smtClean="0">
                <a:hlinkClick r:id="rId3" action="ppaction://hlinkfile"/>
              </a:rPr>
              <a:t>633.161.</a:t>
            </a:r>
            <a:r>
              <a:rPr lang="en-US" sz="2900" dirty="0" smtClean="0"/>
              <a:t> </a:t>
            </a:r>
          </a:p>
          <a:p>
            <a:pPr>
              <a:buNone/>
            </a:pPr>
            <a:endParaRPr lang="en-US"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Truss Marking</a:t>
            </a:r>
            <a:endParaRPr lang="en-US" dirty="0"/>
          </a:p>
        </p:txBody>
      </p:sp>
      <p:sp>
        <p:nvSpPr>
          <p:cNvPr id="3" name="Content Placeholder 2"/>
          <p:cNvSpPr>
            <a:spLocks noGrp="1"/>
          </p:cNvSpPr>
          <p:nvPr>
            <p:ph idx="1"/>
          </p:nvPr>
        </p:nvSpPr>
        <p:spPr>
          <a:xfrm>
            <a:off x="457200" y="1600200"/>
            <a:ext cx="8229600" cy="4724400"/>
          </a:xfrm>
        </p:spPr>
        <p:txBody>
          <a:bodyPr>
            <a:normAutofit lnSpcReduction="10000"/>
          </a:bodyPr>
          <a:lstStyle/>
          <a:p>
            <a:r>
              <a:rPr lang="en-US" dirty="0" smtClean="0"/>
              <a:t>Still in Rule Development 18 Months After Passage, in JAPC and may have to be reissued.</a:t>
            </a:r>
          </a:p>
          <a:p>
            <a:r>
              <a:rPr lang="en-US" dirty="0" smtClean="0"/>
              <a:t>Questions:</a:t>
            </a:r>
          </a:p>
          <a:p>
            <a:pPr lvl="1"/>
            <a:r>
              <a:rPr lang="en-US" dirty="0" smtClean="0"/>
              <a:t>1. What is “light-frame truss type construction?”</a:t>
            </a:r>
          </a:p>
          <a:p>
            <a:pPr lvl="1"/>
            <a:r>
              <a:rPr lang="en-US" dirty="0" smtClean="0"/>
              <a:t>2. Does it include bar-joist?</a:t>
            </a:r>
          </a:p>
          <a:p>
            <a:pPr lvl="1"/>
            <a:r>
              <a:rPr lang="en-US" dirty="0" smtClean="0"/>
              <a:t>3. If it does, 99% of the structures in Altamonte will be </a:t>
            </a:r>
            <a:r>
              <a:rPr lang="en-US" dirty="0" smtClean="0"/>
              <a:t>marked. So, what did we accomplish?</a:t>
            </a:r>
            <a:endParaRPr lang="en-US" dirty="0" smtClean="0"/>
          </a:p>
          <a:p>
            <a:pPr lvl="1"/>
            <a:r>
              <a:rPr lang="en-US" dirty="0" smtClean="0"/>
              <a:t>4. Where do you mark?</a:t>
            </a:r>
          </a:p>
          <a:p>
            <a:pPr lvl="2"/>
            <a:r>
              <a:rPr lang="en-US" dirty="0" smtClean="0"/>
              <a:t>Covered mall building, Big Box</a:t>
            </a:r>
          </a:p>
          <a:p>
            <a:pPr lvl="1"/>
            <a:r>
              <a:rPr lang="en-US" dirty="0" smtClean="0"/>
              <a:t>5. Failure to mark creates an false feeling of safety to responding units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Truss Marking</a:t>
            </a:r>
            <a:endParaRPr lang="en-US" dirty="0"/>
          </a:p>
        </p:txBody>
      </p:sp>
      <p:pic>
        <p:nvPicPr>
          <p:cNvPr id="4" name="Content Placeholder 3"/>
          <p:cNvPicPr>
            <a:picLocks noGrp="1"/>
          </p:cNvPicPr>
          <p:nvPr>
            <p:ph idx="1"/>
          </p:nvPr>
        </p:nvPicPr>
        <p:blipFill>
          <a:blip r:embed="rId2" cstate="print"/>
          <a:stretch>
            <a:fillRect/>
          </a:stretch>
        </p:blipFill>
        <p:spPr bwMode="auto">
          <a:xfrm>
            <a:off x="2700337" y="2082800"/>
            <a:ext cx="3743325" cy="3743325"/>
          </a:xfrm>
          <a:prstGeom prst="rect">
            <a:avLst/>
          </a:prstGeom>
          <a:noFill/>
          <a:ln w="9525">
            <a:solidFill>
              <a:srgbClr val="FF0000"/>
            </a:solidFill>
            <a:miter lim="800000"/>
            <a:headEnd/>
            <a:tailEnd/>
          </a:ln>
        </p:spPr>
      </p:pic>
      <p:sp>
        <p:nvSpPr>
          <p:cNvPr id="7" name="TextBox 6"/>
          <p:cNvSpPr txBox="1"/>
          <p:nvPr/>
        </p:nvSpPr>
        <p:spPr>
          <a:xfrm>
            <a:off x="1219200" y="6019800"/>
            <a:ext cx="6858000" cy="369332"/>
          </a:xfrm>
          <a:prstGeom prst="rect">
            <a:avLst/>
          </a:prstGeom>
          <a:noFill/>
        </p:spPr>
        <p:txBody>
          <a:bodyPr wrap="square" rtlCol="0">
            <a:spAutoFit/>
          </a:bodyPr>
          <a:lstStyle/>
          <a:p>
            <a:pPr algn="ctr"/>
            <a:r>
              <a:rPr lang="en-US" dirty="0" smtClean="0"/>
              <a:t>8” X 8” Red in Color with 24” of the Main Entrance Door</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Truss Marking</a:t>
            </a:r>
            <a:endParaRPr lang="en-US" dirty="0"/>
          </a:p>
        </p:txBody>
      </p:sp>
      <p:sp>
        <p:nvSpPr>
          <p:cNvPr id="3" name="Content Placeholder 2"/>
          <p:cNvSpPr>
            <a:spLocks noGrp="1"/>
          </p:cNvSpPr>
          <p:nvPr>
            <p:ph idx="1"/>
          </p:nvPr>
        </p:nvSpPr>
        <p:spPr/>
        <p:txBody>
          <a:bodyPr/>
          <a:lstStyle/>
          <a:p>
            <a:r>
              <a:rPr lang="en-US" dirty="0" smtClean="0"/>
              <a:t>Charleston NIOSH Report Recommendation</a:t>
            </a:r>
            <a:endParaRPr lang="en-US" dirty="0"/>
          </a:p>
        </p:txBody>
      </p:sp>
      <p:pic>
        <p:nvPicPr>
          <p:cNvPr id="2050" name="Picture 2" descr="Smoke rolling out of a commercial building"/>
          <p:cNvPicPr>
            <a:picLocks noChangeAspect="1" noChangeArrowheads="1"/>
          </p:cNvPicPr>
          <p:nvPr/>
        </p:nvPicPr>
        <p:blipFill>
          <a:blip r:embed="rId2" cstate="print"/>
          <a:srcRect/>
          <a:stretch>
            <a:fillRect/>
          </a:stretch>
        </p:blipFill>
        <p:spPr bwMode="auto">
          <a:xfrm>
            <a:off x="1828800" y="2209800"/>
            <a:ext cx="4891850" cy="396240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Truss Marking</a:t>
            </a:r>
            <a:endParaRPr lang="en-US" dirty="0"/>
          </a:p>
        </p:txBody>
      </p:sp>
      <p:sp>
        <p:nvSpPr>
          <p:cNvPr id="3" name="Content Placeholder 2"/>
          <p:cNvSpPr>
            <a:spLocks noGrp="1"/>
          </p:cNvSpPr>
          <p:nvPr>
            <p:ph idx="1"/>
          </p:nvPr>
        </p:nvSpPr>
        <p:spPr>
          <a:xfrm>
            <a:off x="457200" y="1600200"/>
            <a:ext cx="8229600" cy="4876800"/>
          </a:xfrm>
        </p:spPr>
        <p:txBody>
          <a:bodyPr>
            <a:normAutofit lnSpcReduction="10000"/>
          </a:bodyPr>
          <a:lstStyle/>
          <a:p>
            <a:r>
              <a:rPr lang="en-US" dirty="0" smtClean="0"/>
              <a:t>“</a:t>
            </a:r>
            <a:r>
              <a:rPr lang="en-US" b="1" i="1" dirty="0" smtClean="0"/>
              <a:t>Fire departments should develop, implement and enforce written SOPs and provide fire fighters with training on the hazards of truss construction”</a:t>
            </a:r>
            <a:endParaRPr lang="en-US" dirty="0" smtClean="0"/>
          </a:p>
          <a:p>
            <a:pPr lvl="1"/>
            <a:r>
              <a:rPr lang="en-US" dirty="0" smtClean="0"/>
              <a:t>“Fire departments should use defensive strategies whenever trusses have been exposed to fire or structural integrity cannot be verified. Unless life-saving operations are under way, fire fighters should immediately be evacuated and an exterior attack should be used. </a:t>
            </a:r>
            <a:r>
              <a:rPr lang="en-US" u="sng" dirty="0" smtClean="0"/>
              <a:t>Fire fighters performing fire-fighting operations under or above trusses should be evacuated as soon as it is determined that the trusses are exposed to fire</a:t>
            </a:r>
            <a:r>
              <a:rPr lang="en-US" dirty="0" smtClean="0"/>
              <a:t> (not according to a time limit).”</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One-and Two-Family Dwelling Fire Sprinklers</a:t>
            </a:r>
            <a:endParaRPr lang="en-US" dirty="0"/>
          </a:p>
        </p:txBody>
      </p:sp>
      <p:sp>
        <p:nvSpPr>
          <p:cNvPr id="3" name="Content Placeholder 2"/>
          <p:cNvSpPr>
            <a:spLocks noGrp="1"/>
          </p:cNvSpPr>
          <p:nvPr>
            <p:ph idx="1"/>
          </p:nvPr>
        </p:nvSpPr>
        <p:spPr/>
        <p:txBody>
          <a:bodyPr>
            <a:normAutofit/>
          </a:bodyPr>
          <a:lstStyle/>
          <a:p>
            <a:endParaRPr lang="en-US" dirty="0" smtClean="0"/>
          </a:p>
          <a:p>
            <a:endParaRPr lang="en-US" dirty="0" smtClean="0"/>
          </a:p>
          <a:p>
            <a:r>
              <a:rPr lang="en-US" dirty="0" smtClean="0"/>
              <a:t>Civilian Deaths</a:t>
            </a:r>
          </a:p>
          <a:p>
            <a:pPr lvl="1"/>
            <a:r>
              <a:rPr lang="en-US" dirty="0" smtClean="0"/>
              <a:t>78% of all structure fires occur in residential properties</a:t>
            </a:r>
          </a:p>
          <a:p>
            <a:pPr lvl="1"/>
            <a:r>
              <a:rPr lang="en-US" dirty="0" smtClean="0"/>
              <a:t>84% of civilian fire deaths occur in the home</a:t>
            </a:r>
          </a:p>
          <a:p>
            <a:pPr lvl="1"/>
            <a:r>
              <a:rPr lang="en-US" dirty="0" smtClean="0"/>
              <a:t>Fire Sprinklers reduce the civilian death rate by </a:t>
            </a:r>
            <a:r>
              <a:rPr lang="en-US" u="sng" dirty="0" smtClean="0"/>
              <a:t>at least</a:t>
            </a:r>
            <a:r>
              <a:rPr lang="en-US" dirty="0" smtClean="0"/>
              <a:t> 63% in SFD, in reality, it is 90%+</a:t>
            </a:r>
          </a:p>
          <a:p>
            <a:endParaRPr lang="en-US" dirty="0"/>
          </a:p>
        </p:txBody>
      </p:sp>
      <p:pic>
        <p:nvPicPr>
          <p:cNvPr id="9218" name="Picture 2" descr="http://t3.gstatic.com/images?q=tbn:UjbDZT3TkGM94M:http://www.mid.state.ms.us/images/fire_code_enforcement2.jpg">
            <a:hlinkClick r:id="rId2"/>
          </p:cNvPr>
          <p:cNvPicPr>
            <a:picLocks noChangeAspect="1" noChangeArrowheads="1"/>
          </p:cNvPicPr>
          <p:nvPr/>
        </p:nvPicPr>
        <p:blipFill>
          <a:blip r:embed="rId3" cstate="print"/>
          <a:srcRect/>
          <a:stretch>
            <a:fillRect/>
          </a:stretch>
        </p:blipFill>
        <p:spPr bwMode="auto">
          <a:xfrm>
            <a:off x="7696201" y="5629954"/>
            <a:ext cx="1447800" cy="1228046"/>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One-and Two-Family Dwelling Fire Sprinklers</a:t>
            </a:r>
            <a:endParaRPr lang="en-US" dirty="0"/>
          </a:p>
        </p:txBody>
      </p:sp>
      <p:sp>
        <p:nvSpPr>
          <p:cNvPr id="3" name="Content Placeholder 2"/>
          <p:cNvSpPr>
            <a:spLocks noGrp="1"/>
          </p:cNvSpPr>
          <p:nvPr>
            <p:ph idx="1"/>
          </p:nvPr>
        </p:nvSpPr>
        <p:spPr/>
        <p:txBody>
          <a:bodyPr/>
          <a:lstStyle/>
          <a:p>
            <a:r>
              <a:rPr lang="en-US" dirty="0" smtClean="0"/>
              <a:t>Firefighter Deaths</a:t>
            </a:r>
          </a:p>
          <a:p>
            <a:pPr lvl="1"/>
            <a:r>
              <a:rPr lang="en-US" dirty="0" smtClean="0"/>
              <a:t>1997-2006 250 Firefighters killed in structure fires</a:t>
            </a:r>
          </a:p>
          <a:p>
            <a:pPr lvl="2"/>
            <a:r>
              <a:rPr lang="en-US" dirty="0" smtClean="0"/>
              <a:t>246 killed in non-sprinklered buildings</a:t>
            </a:r>
          </a:p>
          <a:p>
            <a:pPr lvl="2"/>
            <a:r>
              <a:rPr lang="en-US" dirty="0" smtClean="0"/>
              <a:t>4 were killed in buildings protected by an operational fire sprinkler system</a:t>
            </a:r>
          </a:p>
          <a:p>
            <a:pPr lvl="2"/>
            <a:r>
              <a:rPr lang="en-US" dirty="0" smtClean="0"/>
              <a:t>1 non-sprinklered attic fire</a:t>
            </a:r>
          </a:p>
          <a:p>
            <a:pPr lvl="2"/>
            <a:r>
              <a:rPr lang="en-US" dirty="0" smtClean="0"/>
              <a:t>3 explosion at a pesticide plant</a:t>
            </a:r>
          </a:p>
          <a:p>
            <a:r>
              <a:rPr lang="en-US" dirty="0" smtClean="0"/>
              <a:t>If we are truly serious about firefighter safety, we need to be serious about sprinklers in one-and two-family dwellings!</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FF sprinkler.bmp"/>
          <p:cNvPicPr>
            <a:picLocks noGrp="1" noChangeAspect="1"/>
          </p:cNvPicPr>
          <p:nvPr>
            <p:ph idx="4294967295"/>
          </p:nvPr>
        </p:nvPicPr>
        <p:blipFill>
          <a:blip r:embed="rId2" cstate="print"/>
          <a:stretch>
            <a:fillRect/>
          </a:stretch>
        </p:blipFill>
        <p:spPr>
          <a:xfrm>
            <a:off x="1787026" y="0"/>
            <a:ext cx="5299574" cy="6858000"/>
          </a:xfr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One-and Two-Family Dwelling Fire Sprinklers</a:t>
            </a:r>
            <a:endParaRPr lang="en-US" dirty="0"/>
          </a:p>
        </p:txBody>
      </p:sp>
      <p:sp>
        <p:nvSpPr>
          <p:cNvPr id="3" name="Content Placeholder 2"/>
          <p:cNvSpPr>
            <a:spLocks noGrp="1"/>
          </p:cNvSpPr>
          <p:nvPr>
            <p:ph idx="1"/>
          </p:nvPr>
        </p:nvSpPr>
        <p:spPr>
          <a:xfrm>
            <a:off x="457200" y="1600200"/>
            <a:ext cx="8229600" cy="4953000"/>
          </a:xfrm>
        </p:spPr>
        <p:txBody>
          <a:bodyPr/>
          <a:lstStyle/>
          <a:p>
            <a:r>
              <a:rPr lang="en-US" dirty="0" smtClean="0"/>
              <a:t>Fire sprinklers in one-and two family dwellings are now required in both national codes: NFPA and ICC</a:t>
            </a:r>
          </a:p>
          <a:p>
            <a:r>
              <a:rPr lang="en-US" dirty="0" smtClean="0"/>
              <a:t>Reaffirmed at the last ICC code hearing 7-4 vote by the committee and over 90% of the floor membership</a:t>
            </a:r>
          </a:p>
          <a:p>
            <a:r>
              <a:rPr lang="en-US" dirty="0" smtClean="0"/>
              <a:t>Two challenges in Florida</a:t>
            </a:r>
          </a:p>
          <a:p>
            <a:pPr lvl="1"/>
            <a:r>
              <a:rPr lang="en-US" dirty="0" smtClean="0"/>
              <a:t>Legislative-Florida Home Builders Association</a:t>
            </a:r>
          </a:p>
          <a:p>
            <a:pPr lvl="1"/>
            <a:r>
              <a:rPr lang="en-US" dirty="0" smtClean="0"/>
              <a:t>Florida Building Commission</a:t>
            </a:r>
          </a:p>
          <a:p>
            <a:r>
              <a:rPr lang="en-US" dirty="0" smtClean="0"/>
              <a:t>We must step up to the challenge in Florida!</a:t>
            </a:r>
          </a:p>
          <a:p>
            <a:pPr lvl="1"/>
            <a:endParaRPr lang="en-US"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nthony\Desktop\War's Not Over.jpg"/>
          <p:cNvPicPr>
            <a:picLocks noChangeAspect="1" noChangeArrowheads="1"/>
          </p:cNvPicPr>
          <p:nvPr/>
        </p:nvPicPr>
        <p:blipFill>
          <a:blip r:embed="rId2" cstate="print"/>
          <a:srcRect/>
          <a:stretch>
            <a:fillRect/>
          </a:stretch>
        </p:blipFill>
        <p:spPr bwMode="auto">
          <a:xfrm>
            <a:off x="285750" y="0"/>
            <a:ext cx="8572500" cy="685800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Customer Service</a:t>
            </a:r>
            <a:endParaRPr lang="en-US" dirty="0"/>
          </a:p>
        </p:txBody>
      </p:sp>
      <p:sp>
        <p:nvSpPr>
          <p:cNvPr id="3" name="Content Placeholder 2"/>
          <p:cNvSpPr>
            <a:spLocks noGrp="1"/>
          </p:cNvSpPr>
          <p:nvPr>
            <p:ph idx="1"/>
          </p:nvPr>
        </p:nvSpPr>
        <p:spPr/>
        <p:txBody>
          <a:bodyPr>
            <a:normAutofit lnSpcReduction="10000"/>
          </a:bodyPr>
          <a:lstStyle/>
          <a:p>
            <a:r>
              <a:rPr lang="en-US" dirty="0" smtClean="0"/>
              <a:t>#1 issue – Almost NEVER technical</a:t>
            </a:r>
          </a:p>
          <a:p>
            <a:pPr lvl="1"/>
            <a:r>
              <a:rPr lang="en-US" dirty="0" smtClean="0"/>
              <a:t>Contractors don’t really care how much they pay in fees as long as they get quality service</a:t>
            </a:r>
          </a:p>
          <a:p>
            <a:pPr lvl="2"/>
            <a:r>
              <a:rPr lang="en-US" dirty="0" smtClean="0"/>
              <a:t>Turn Around Time</a:t>
            </a:r>
          </a:p>
          <a:p>
            <a:pPr lvl="3"/>
            <a:r>
              <a:rPr lang="en-US" dirty="0" smtClean="0"/>
              <a:t>Plans- Less than 10 business days</a:t>
            </a:r>
          </a:p>
          <a:p>
            <a:pPr lvl="3"/>
            <a:r>
              <a:rPr lang="en-US" dirty="0" smtClean="0"/>
              <a:t>Inspections- Next business day</a:t>
            </a:r>
          </a:p>
          <a:p>
            <a:pPr lvl="1"/>
            <a:r>
              <a:rPr lang="en-US" dirty="0" smtClean="0"/>
              <a:t>Economic Recovery</a:t>
            </a:r>
          </a:p>
          <a:p>
            <a:pPr lvl="2"/>
            <a:r>
              <a:rPr lang="en-US" dirty="0" smtClean="0"/>
              <a:t>Internal Staffing</a:t>
            </a:r>
          </a:p>
          <a:p>
            <a:pPr lvl="2"/>
            <a:r>
              <a:rPr lang="en-US" dirty="0" smtClean="0"/>
              <a:t>Contract Work?</a:t>
            </a:r>
          </a:p>
          <a:p>
            <a:pPr lvl="1"/>
            <a:r>
              <a:rPr lang="en-US" dirty="0" smtClean="0"/>
              <a:t>Online Permitting</a:t>
            </a:r>
          </a:p>
          <a:p>
            <a:pPr lvl="1"/>
            <a:r>
              <a:rPr lang="en-US" dirty="0" smtClean="0"/>
              <a:t>Don’t be afraid to ask questions. Remember, you are the Chief Fire Official!</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Recommendation</a:t>
            </a:r>
            <a:endParaRPr lang="en-US" dirty="0"/>
          </a:p>
        </p:txBody>
      </p:sp>
      <p:sp>
        <p:nvSpPr>
          <p:cNvPr id="3" name="Content Placeholder 2"/>
          <p:cNvSpPr>
            <a:spLocks noGrp="1"/>
          </p:cNvSpPr>
          <p:nvPr>
            <p:ph idx="1"/>
          </p:nvPr>
        </p:nvSpPr>
        <p:spPr/>
        <p:txBody>
          <a:bodyPr>
            <a:normAutofit lnSpcReduction="10000"/>
          </a:bodyPr>
          <a:lstStyle/>
          <a:p>
            <a:r>
              <a:rPr lang="en-US" dirty="0" smtClean="0"/>
              <a:t>1. Ask your Fire Marshal to take an active role in the state and national code development processes.</a:t>
            </a:r>
          </a:p>
          <a:p>
            <a:r>
              <a:rPr lang="en-US" dirty="0" smtClean="0"/>
              <a:t>2. Make it a priority to defend the SFD sprinkler provision.</a:t>
            </a:r>
          </a:p>
          <a:p>
            <a:r>
              <a:rPr lang="en-US" dirty="0" smtClean="0"/>
              <a:t>3. Review your local amendments for compliance with the statutory provisions.</a:t>
            </a:r>
          </a:p>
          <a:p>
            <a:r>
              <a:rPr lang="en-US" dirty="0" smtClean="0"/>
              <a:t>4. Read the Charleston NIOSH report.</a:t>
            </a:r>
          </a:p>
          <a:p>
            <a:r>
              <a:rPr lang="en-US" dirty="0" smtClean="0"/>
              <a:t>5. Develop specific customer service benchmarks for your fire prevention bureau that are measurable and accountable.</a:t>
            </a:r>
          </a:p>
          <a:p>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
        <p:nvSpPr>
          <p:cNvPr id="3" name="Content Placeholder 2"/>
          <p:cNvSpPr>
            <a:spLocks noGrp="1"/>
          </p:cNvSpPr>
          <p:nvPr>
            <p:ph idx="1"/>
          </p:nvPr>
        </p:nvSpPr>
        <p:spPr/>
        <p:txBody>
          <a:bodyPr/>
          <a:lstStyle/>
          <a:p>
            <a:pPr algn="ctr">
              <a:buNone/>
            </a:pPr>
            <a:endParaRPr lang="en-US" dirty="0" smtClean="0"/>
          </a:p>
          <a:p>
            <a:pPr algn="ctr">
              <a:buNone/>
            </a:pPr>
            <a:endParaRPr lang="en-US" dirty="0" smtClean="0"/>
          </a:p>
          <a:p>
            <a:pPr algn="ctr">
              <a:buNone/>
            </a:pPr>
            <a:endParaRPr lang="en-US" dirty="0" smtClean="0"/>
          </a:p>
          <a:p>
            <a:pPr algn="ctr">
              <a:buNone/>
            </a:pPr>
            <a:r>
              <a:rPr lang="en-US" dirty="0" smtClean="0"/>
              <a:t>Cell Phone: 407-832-7800</a:t>
            </a:r>
          </a:p>
          <a:p>
            <a:pPr algn="ctr">
              <a:buNone/>
            </a:pPr>
            <a:r>
              <a:rPr lang="en-US" dirty="0" smtClean="0"/>
              <a:t>ACApfelbeck@Altamonte.org</a:t>
            </a:r>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599</TotalTime>
  <Words>1159</Words>
  <Application>Microsoft Office PowerPoint</Application>
  <PresentationFormat>On-screen Show (4:3)</PresentationFormat>
  <Paragraphs>138</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Apex</vt:lpstr>
      <vt:lpstr>Fire Code Issues Facing Fire Chiefs</vt:lpstr>
      <vt:lpstr>Objectives</vt:lpstr>
      <vt:lpstr>Statutory Authority and Responsibility</vt:lpstr>
      <vt:lpstr>Statutory Authority and Responsibility</vt:lpstr>
      <vt:lpstr>Statutory Authority and Responsibility</vt:lpstr>
      <vt:lpstr>Local Fire Code Amendments</vt:lpstr>
      <vt:lpstr>Local Fire Code Amendments</vt:lpstr>
      <vt:lpstr>Venue Shift in Code Development</vt:lpstr>
      <vt:lpstr>Venue Shift in Code Development</vt:lpstr>
      <vt:lpstr>Venue Shift in Code Development</vt:lpstr>
      <vt:lpstr>Manual Fire Alarm Retrofit</vt:lpstr>
      <vt:lpstr>Truss Marking</vt:lpstr>
      <vt:lpstr>Truss Marking</vt:lpstr>
      <vt:lpstr>Truss Marking</vt:lpstr>
      <vt:lpstr>Truss Marking</vt:lpstr>
      <vt:lpstr>Truss Marking</vt:lpstr>
      <vt:lpstr>Truss Marking</vt:lpstr>
      <vt:lpstr>One-and Two-Family Dwelling Fire Sprinklers</vt:lpstr>
      <vt:lpstr>One-and Two-Family Dwelling Fire Sprinklers</vt:lpstr>
      <vt:lpstr>Slide 20</vt:lpstr>
      <vt:lpstr>One-and Two-Family Dwelling Fire Sprinklers</vt:lpstr>
      <vt:lpstr>Slide 22</vt:lpstr>
      <vt:lpstr>Customer Service</vt:lpstr>
      <vt:lpstr>Recommendation</vt:lpstr>
      <vt:lpstr>Questions?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Fire Code Issues Facing Fire Chiefs</dc:title>
  <dc:creator>Anthony Apfelbeck</dc:creator>
  <cp:lastModifiedBy>Anthony Apfelbeck</cp:lastModifiedBy>
  <cp:revision>70</cp:revision>
  <dcterms:created xsi:type="dcterms:W3CDTF">2009-11-10T13:21:39Z</dcterms:created>
  <dcterms:modified xsi:type="dcterms:W3CDTF">2009-11-12T15:08:34Z</dcterms:modified>
</cp:coreProperties>
</file>